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KCCDodamdodam" panose="02020503020101020101" pitchFamily="18" charset="-127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980" y="10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4051300" y="12700"/>
            <a:ext cx="104775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 l="12975" t="17723" r="23608" b="34496"/>
          <a:stretch/>
        </p:blipFill>
        <p:spPr>
          <a:xfrm>
            <a:off x="2895600" y="1624305"/>
            <a:ext cx="12725400" cy="62623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00" y="7213600"/>
            <a:ext cx="2921000" cy="254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60000">
            <a:off x="11722100" y="1651000"/>
            <a:ext cx="3086100" cy="308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100" y="1968500"/>
            <a:ext cx="25527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492500"/>
            <a:ext cx="2362200" cy="3746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3492500"/>
            <a:ext cx="4800600" cy="374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300" y="3454400"/>
            <a:ext cx="5372100" cy="378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0800" y="3505200"/>
            <a:ext cx="3721100" cy="3721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700" y="1651000"/>
            <a:ext cx="9271000" cy="1651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39800" y="596900"/>
            <a:ext cx="17640300" cy="2514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9.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다음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중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지구를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병들게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하는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'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일회용품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'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을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2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개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   </a:t>
            </a:r>
          </a:p>
          <a:p>
            <a:pPr lvl="0" algn="l">
              <a:lnSpc>
                <a:spcPct val="99600"/>
              </a:lnSpc>
            </a:pP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   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고르시오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7700" y="7188200"/>
            <a:ext cx="2603500" cy="154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6320"/>
              </a:lnSpc>
            </a:pPr>
            <a:r>
              <a:rPr lang="en-US" sz="8700" b="1" i="0" u="none" strike="noStrike" spc="100">
                <a:solidFill>
                  <a:srgbClr val="285EE8"/>
                </a:solidFill>
                <a:highlight>
                  <a:srgbClr val="FFE600"/>
                </a:highlight>
                <a:latin typeface="KCCDodamdodam"/>
              </a:rPr>
              <a:t> 1 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06900" y="7188200"/>
            <a:ext cx="2603500" cy="154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6320"/>
              </a:lnSpc>
            </a:pPr>
            <a:r>
              <a:rPr lang="en-US" sz="8700" b="1" i="0" u="none" strike="noStrike" spc="100" dirty="0">
                <a:solidFill>
                  <a:srgbClr val="285EE8"/>
                </a:solidFill>
                <a:highlight>
                  <a:srgbClr val="FFE600"/>
                </a:highlight>
                <a:latin typeface="KCCDodamdodam"/>
              </a:rPr>
              <a:t> 2 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55200" y="7188200"/>
            <a:ext cx="2603500" cy="154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6320"/>
              </a:lnSpc>
            </a:pPr>
            <a:r>
              <a:rPr lang="en-US" sz="8700" b="1" i="0" u="none" strike="noStrike" spc="100">
                <a:solidFill>
                  <a:srgbClr val="285EE8"/>
                </a:solidFill>
                <a:highlight>
                  <a:srgbClr val="FFE600"/>
                </a:highlight>
                <a:latin typeface="KCCDodamdodam"/>
              </a:rPr>
              <a:t> 3 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579600" y="7188200"/>
            <a:ext cx="2603500" cy="154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6320"/>
              </a:lnSpc>
            </a:pPr>
            <a:r>
              <a:rPr lang="en-US" sz="8700" b="1" i="0" u="none" strike="noStrike" spc="100">
                <a:solidFill>
                  <a:srgbClr val="285EE8"/>
                </a:solidFill>
                <a:highlight>
                  <a:srgbClr val="FFE600"/>
                </a:highlight>
                <a:latin typeface="KCCDodamdodam"/>
              </a:rPr>
              <a:t> 4 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8400" y="8763000"/>
            <a:ext cx="24511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6320"/>
              </a:lnSpc>
            </a:pPr>
            <a:r>
              <a:rPr lang="ko-KR" sz="5000" b="0" i="0" u="none" strike="noStrike" spc="100" dirty="0">
                <a:solidFill>
                  <a:srgbClr val="285EE8"/>
                </a:solidFill>
                <a:ea typeface="KCCDodamdodam"/>
              </a:rPr>
              <a:t>종이컵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06900" y="8763000"/>
            <a:ext cx="33020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6320"/>
              </a:lnSpc>
            </a:pPr>
            <a:r>
              <a:rPr lang="ko-KR" sz="5000" b="0" i="0" u="none" strike="noStrike" spc="100">
                <a:solidFill>
                  <a:srgbClr val="285EE8"/>
                </a:solidFill>
                <a:ea typeface="KCCDodamdodam"/>
              </a:rPr>
              <a:t>컵</a:t>
            </a:r>
            <a:r>
              <a:rPr lang="en-US" sz="5000" b="0" i="0" u="none" strike="noStrike" spc="100">
                <a:solidFill>
                  <a:srgbClr val="285EE8"/>
                </a:solidFill>
                <a:latin typeface="KCCDodamdodam"/>
              </a:rPr>
              <a:t>(</a:t>
            </a:r>
            <a:r>
              <a:rPr lang="ko-KR" sz="5000" b="0" i="0" u="none" strike="noStrike" spc="100">
                <a:solidFill>
                  <a:srgbClr val="285EE8"/>
                </a:solidFill>
                <a:ea typeface="KCCDodamdodam"/>
              </a:rPr>
              <a:t>텀블러</a:t>
            </a:r>
            <a:r>
              <a:rPr lang="en-US" sz="5000" b="0" i="0" u="none" strike="noStrike" spc="100">
                <a:solidFill>
                  <a:srgbClr val="285EE8"/>
                </a:solidFill>
                <a:latin typeface="KCCDodamdodam"/>
              </a:rPr>
              <a:t>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39300" y="8763000"/>
            <a:ext cx="44069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6320"/>
              </a:lnSpc>
            </a:pPr>
            <a:r>
              <a:rPr lang="ko-KR" sz="5000" b="0" i="0" u="none" strike="noStrike" spc="100">
                <a:solidFill>
                  <a:srgbClr val="285EE8"/>
                </a:solidFill>
                <a:ea typeface="KCCDodamdodam"/>
              </a:rPr>
              <a:t>비닐</a:t>
            </a:r>
            <a:r>
              <a:rPr lang="en-US" sz="5000" b="0" i="0" u="none" strike="noStrike" spc="100">
                <a:solidFill>
                  <a:srgbClr val="285EE8"/>
                </a:solidFill>
                <a:latin typeface="KCCDodamdodam"/>
              </a:rPr>
              <a:t>,</a:t>
            </a:r>
            <a:r>
              <a:rPr lang="ko-KR" sz="5000" b="0" i="0" u="none" strike="noStrike" spc="100">
                <a:solidFill>
                  <a:srgbClr val="285EE8"/>
                </a:solidFill>
                <a:ea typeface="KCCDodamdodam"/>
              </a:rPr>
              <a:t>포장용기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81100" y="8763000"/>
            <a:ext cx="54864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6320"/>
              </a:lnSpc>
            </a:pPr>
            <a:r>
              <a:rPr lang="ko-KR" sz="5000" b="0" i="0" u="none" strike="noStrike" spc="100">
                <a:solidFill>
                  <a:srgbClr val="285EE8"/>
                </a:solidFill>
                <a:ea typeface="KCCDodamdodam"/>
              </a:rPr>
              <a:t>에코백</a:t>
            </a:r>
            <a:r>
              <a:rPr lang="en-US" sz="5000" b="0" i="0" u="none" strike="noStrike" spc="100">
                <a:solidFill>
                  <a:srgbClr val="285EE8"/>
                </a:solidFill>
                <a:latin typeface="KCCDodamdodam"/>
              </a:rPr>
              <a:t>(</a:t>
            </a:r>
            <a:r>
              <a:rPr lang="ko-KR" sz="5000" b="0" i="0" u="none" strike="noStrike" spc="100">
                <a:solidFill>
                  <a:srgbClr val="285EE8"/>
                </a:solidFill>
                <a:ea typeface="KCCDodamdodam"/>
              </a:rPr>
              <a:t>장바구니</a:t>
            </a:r>
            <a:r>
              <a:rPr lang="en-US" sz="5000" b="0" i="0" u="none" strike="noStrike" spc="100">
                <a:solidFill>
                  <a:srgbClr val="285EE8"/>
                </a:solidFill>
                <a:latin typeface="KCCDodamdodam"/>
              </a:rPr>
              <a:t>)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05200" y="596900"/>
            <a:ext cx="7239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1587500"/>
            <a:ext cx="15519400" cy="165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900" y="2654300"/>
            <a:ext cx="12280900" cy="70612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47700" y="584200"/>
            <a:ext cx="17640300" cy="1358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7600" b="0" i="0" u="none" strike="noStrike">
                <a:solidFill>
                  <a:srgbClr val="000000"/>
                </a:solidFill>
                <a:latin typeface="KCCDodamdodam"/>
              </a:rPr>
              <a:t>10. </a:t>
            </a:r>
            <a:r>
              <a:rPr lang="ko-KR" sz="7600" b="0" i="0" u="none" strike="noStrike">
                <a:solidFill>
                  <a:srgbClr val="000000"/>
                </a:solidFill>
                <a:ea typeface="KCCDodamdodam"/>
              </a:rPr>
              <a:t>내가</a:t>
            </a:r>
            <a:r>
              <a:rPr lang="en-US" sz="7600" b="0" i="0" u="none" strike="noStrike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>
                <a:solidFill>
                  <a:srgbClr val="000000"/>
                </a:solidFill>
                <a:ea typeface="KCCDodamdodam"/>
              </a:rPr>
              <a:t>지구를</a:t>
            </a:r>
            <a:r>
              <a:rPr lang="en-US" sz="7600" b="0" i="0" u="none" strike="noStrike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>
                <a:solidFill>
                  <a:srgbClr val="000000"/>
                </a:solidFill>
                <a:ea typeface="KCCDodamdodam"/>
              </a:rPr>
              <a:t>사랑하는</a:t>
            </a:r>
            <a:r>
              <a:rPr lang="en-US" sz="7600" b="0" i="0" u="none" strike="noStrike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>
                <a:solidFill>
                  <a:srgbClr val="000000"/>
                </a:solidFill>
                <a:ea typeface="KCCDodamdodam"/>
              </a:rPr>
              <a:t>방법</a:t>
            </a:r>
            <a:r>
              <a:rPr lang="en-US" sz="7600" b="0" i="0" u="none" strike="noStrike">
                <a:solidFill>
                  <a:srgbClr val="000000"/>
                </a:solidFill>
                <a:latin typeface="KCCDodamdodam"/>
              </a:rPr>
              <a:t> 1</a:t>
            </a:r>
            <a:r>
              <a:rPr lang="ko-KR" sz="7600" b="0" i="0" u="none" strike="noStrike">
                <a:solidFill>
                  <a:srgbClr val="000000"/>
                </a:solidFill>
                <a:ea typeface="KCCDodamdodam"/>
              </a:rPr>
              <a:t>가지를</a:t>
            </a:r>
            <a:r>
              <a:rPr lang="en-US" sz="7600" b="0" i="0" u="none" strike="noStrike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>
                <a:solidFill>
                  <a:srgbClr val="000000"/>
                </a:solidFill>
                <a:ea typeface="KCCDodamdodam"/>
              </a:rPr>
              <a:t>알려</a:t>
            </a:r>
            <a:r>
              <a:rPr lang="en-US" sz="7600" b="0" i="0" u="none" strike="noStrike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>
                <a:solidFill>
                  <a:srgbClr val="000000"/>
                </a:solidFill>
                <a:ea typeface="KCCDodamdodam"/>
              </a:rPr>
              <a:t>주세요</a:t>
            </a:r>
            <a:r>
              <a:rPr lang="en-US" sz="7600" b="0" i="0" u="none" strike="noStrike">
                <a:solidFill>
                  <a:srgbClr val="000000"/>
                </a:solidFill>
                <a:latin typeface="KCCDodamdodam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6896100"/>
            <a:ext cx="5003800" cy="2832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00000">
            <a:off x="13601700" y="5600700"/>
            <a:ext cx="3962400" cy="393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4051300" y="12700"/>
            <a:ext cx="10477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11264900" y="939800"/>
            <a:ext cx="2514600" cy="251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300" y="1206500"/>
            <a:ext cx="2082800" cy="251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600" y="6845300"/>
            <a:ext cx="2540000" cy="1854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700" y="6845300"/>
            <a:ext cx="2540000" cy="1854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300" y="5029200"/>
            <a:ext cx="11874500" cy="78232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D26EB2F-1C37-4DDF-9CCD-38D8B7C5E0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975" t="17723" r="23608" b="34496"/>
          <a:stretch/>
        </p:blipFill>
        <p:spPr>
          <a:xfrm>
            <a:off x="3581400" y="1153890"/>
            <a:ext cx="11049000" cy="5437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4089400"/>
            <a:ext cx="4699000" cy="4559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403600"/>
            <a:ext cx="9537700" cy="5245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900" y="2755900"/>
            <a:ext cx="15240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400" y="1600200"/>
            <a:ext cx="4648200" cy="177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895600" y="2222500"/>
            <a:ext cx="2019300" cy="7493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39800" y="609600"/>
            <a:ext cx="17640300" cy="1358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1.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아래의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쓰레기는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어디에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버려야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할까요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403600"/>
            <a:ext cx="9537700" cy="5245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400" y="1600200"/>
            <a:ext cx="4648200" cy="177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95600" y="2222500"/>
            <a:ext cx="2019300" cy="749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200" y="3619500"/>
            <a:ext cx="5588000" cy="50419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39800" y="609600"/>
            <a:ext cx="17640300" cy="1358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2.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아래의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쓰레기는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어디에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버려야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할까요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8900" y="2755900"/>
            <a:ext cx="15240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0" y="2768600"/>
            <a:ext cx="8064500" cy="4432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3500" y="1638300"/>
            <a:ext cx="5575300" cy="177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01700" y="660400"/>
            <a:ext cx="17640300" cy="2514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3.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쓰레기나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재활용품을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종류별로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나누어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버리는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것을</a:t>
            </a:r>
          </a:p>
          <a:p>
            <a:pPr lvl="0" algn="l">
              <a:lnSpc>
                <a:spcPct val="99600"/>
              </a:lnSpc>
            </a:pP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   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무엇이라고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할까요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344400" y="1968500"/>
            <a:ext cx="1193800" cy="647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830300" y="1968500"/>
            <a:ext cx="1193800" cy="647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60000">
            <a:off x="11239500" y="1841500"/>
            <a:ext cx="1193800" cy="647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7860000">
            <a:off x="15214600" y="1841500"/>
            <a:ext cx="1193800" cy="647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00" y="8826500"/>
            <a:ext cx="1752600" cy="165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8300" y="8826500"/>
            <a:ext cx="1752600" cy="165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8826500"/>
            <a:ext cx="1752600" cy="165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100" y="8826500"/>
            <a:ext cx="1752600" cy="1651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95400" y="7581900"/>
            <a:ext cx="9410700" cy="1358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6320"/>
              </a:lnSpc>
            </a:pPr>
            <a:r>
              <a:rPr lang="ko-KR" sz="7600" b="0" i="0" u="none" strike="noStrike" spc="13400">
                <a:solidFill>
                  <a:srgbClr val="000000"/>
                </a:solidFill>
                <a:ea typeface="KCCDodamdodam"/>
              </a:rPr>
              <a:t>ㅂㄹㅅㄱ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886200"/>
            <a:ext cx="2959100" cy="3086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2900" y="2768600"/>
            <a:ext cx="2641600" cy="449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500" y="4800600"/>
            <a:ext cx="1384300" cy="1295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00" y="1587500"/>
            <a:ext cx="6375400" cy="19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300" y="-12700"/>
            <a:ext cx="15989300" cy="35687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60600" y="7366000"/>
            <a:ext cx="5892800" cy="1358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6320"/>
              </a:lnSpc>
            </a:pP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1. </a:t>
            </a:r>
            <a:r>
              <a:rPr lang="ko-KR" sz="7600" b="0" i="0" u="none" strike="noStrike" spc="100">
                <a:solidFill>
                  <a:srgbClr val="285EE8"/>
                </a:solidFill>
                <a:ea typeface="KCCDodamdodam"/>
              </a:rPr>
              <a:t>샴푸</a:t>
            </a: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(</a:t>
            </a:r>
            <a:r>
              <a:rPr lang="ko-KR" sz="7600" b="0" i="0" u="none" strike="noStrike" spc="100">
                <a:solidFill>
                  <a:srgbClr val="285EE8"/>
                </a:solidFill>
                <a:ea typeface="KCCDodamdodam"/>
              </a:rPr>
              <a:t>세제</a:t>
            </a: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06200" y="7366000"/>
            <a:ext cx="4064000" cy="1358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6320"/>
              </a:lnSpc>
            </a:pP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2. </a:t>
            </a:r>
            <a:r>
              <a:rPr lang="ko-KR" sz="7600" b="0" i="0" u="none" strike="noStrike" spc="100">
                <a:solidFill>
                  <a:srgbClr val="285EE8"/>
                </a:solidFill>
                <a:ea typeface="KCCDodamdodam"/>
              </a:rPr>
              <a:t>나무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587500"/>
            <a:ext cx="8229600" cy="16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2717800"/>
            <a:ext cx="3708400" cy="165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90600" y="609600"/>
            <a:ext cx="17640300" cy="2514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5.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자동차에서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나오는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'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배기가스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(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매연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)'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공기를</a:t>
            </a:r>
          </a:p>
          <a:p>
            <a:pPr lvl="0" algn="l">
              <a:lnSpc>
                <a:spcPct val="99600"/>
              </a:lnSpc>
            </a:pP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   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오염시켜요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.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우리가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할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수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있는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일을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고르시오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74800" y="4381500"/>
            <a:ext cx="9690100" cy="1358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6320"/>
              </a:lnSpc>
            </a:pP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1. </a:t>
            </a:r>
            <a:r>
              <a:rPr lang="ko-KR" sz="7600" b="0" i="0" u="none" strike="noStrike" spc="100">
                <a:solidFill>
                  <a:srgbClr val="285EE8"/>
                </a:solidFill>
                <a:ea typeface="KCCDodamdodam"/>
              </a:rPr>
              <a:t>가까운</a:t>
            </a: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 </a:t>
            </a:r>
            <a:r>
              <a:rPr lang="ko-KR" sz="7600" b="0" i="0" u="none" strike="noStrike" spc="100">
                <a:solidFill>
                  <a:srgbClr val="285EE8"/>
                </a:solidFill>
                <a:ea typeface="KCCDodamdodam"/>
              </a:rPr>
              <a:t>곳은</a:t>
            </a: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 </a:t>
            </a:r>
            <a:r>
              <a:rPr lang="ko-KR" sz="7600" b="0" i="0" u="none" strike="noStrike" spc="100">
                <a:solidFill>
                  <a:srgbClr val="285EE8"/>
                </a:solidFill>
                <a:ea typeface="KCCDodamdodam"/>
              </a:rPr>
              <a:t>걸어</a:t>
            </a: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 </a:t>
            </a:r>
            <a:r>
              <a:rPr lang="ko-KR" sz="7600" b="0" i="0" u="none" strike="noStrike" spc="100">
                <a:solidFill>
                  <a:srgbClr val="285EE8"/>
                </a:solidFill>
                <a:ea typeface="KCCDodamdodam"/>
              </a:rPr>
              <a:t>다닌다</a:t>
            </a: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74800" y="6946900"/>
            <a:ext cx="12331700" cy="1358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6320"/>
              </a:lnSpc>
            </a:pP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2. </a:t>
            </a:r>
            <a:r>
              <a:rPr lang="ko-KR" sz="7600" b="0" i="0" u="none" strike="noStrike" spc="100">
                <a:solidFill>
                  <a:srgbClr val="285EE8"/>
                </a:solidFill>
                <a:ea typeface="KCCDodamdodam"/>
              </a:rPr>
              <a:t>가까운</a:t>
            </a: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 </a:t>
            </a:r>
            <a:r>
              <a:rPr lang="ko-KR" sz="7600" b="0" i="0" u="none" strike="noStrike" spc="100">
                <a:solidFill>
                  <a:srgbClr val="285EE8"/>
                </a:solidFill>
                <a:ea typeface="KCCDodamdodam"/>
              </a:rPr>
              <a:t>곳도</a:t>
            </a: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 </a:t>
            </a:r>
            <a:r>
              <a:rPr lang="ko-KR" sz="7600" b="0" i="0" u="none" strike="noStrike" spc="100">
                <a:solidFill>
                  <a:srgbClr val="285EE8"/>
                </a:solidFill>
                <a:ea typeface="KCCDodamdodam"/>
              </a:rPr>
              <a:t>자동차를</a:t>
            </a: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 </a:t>
            </a:r>
            <a:r>
              <a:rPr lang="ko-KR" sz="7600" b="0" i="0" u="none" strike="noStrike" spc="100">
                <a:solidFill>
                  <a:srgbClr val="285EE8"/>
                </a:solidFill>
                <a:ea typeface="KCCDodamdodam"/>
              </a:rPr>
              <a:t>탄다</a:t>
            </a: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5100" y="6985000"/>
            <a:ext cx="1879600" cy="1219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0700" y="6311900"/>
            <a:ext cx="9906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03100" y="3543300"/>
            <a:ext cx="1371600" cy="1257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0300" y="3810000"/>
            <a:ext cx="1155700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0000">
            <a:off x="1320800" y="6464300"/>
            <a:ext cx="1498600" cy="109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0" y="1435100"/>
            <a:ext cx="5118100" cy="533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7086600"/>
            <a:ext cx="16675100" cy="2400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00" y="5981700"/>
            <a:ext cx="1803400" cy="19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5900" y="5981700"/>
            <a:ext cx="1803400" cy="190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1400" y="5981700"/>
            <a:ext cx="1803400" cy="1905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52500" y="660400"/>
            <a:ext cx="17310100" cy="3632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6. </a:t>
            </a: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‘</a:t>
            </a:r>
            <a:r>
              <a:rPr lang="ko-KR" sz="7300" b="0" i="0" u="none" strike="noStrike" dirty="0">
                <a:solidFill>
                  <a:srgbClr val="000000"/>
                </a:solidFill>
                <a:highlight>
                  <a:srgbClr val="FDCF00"/>
                </a:highlight>
                <a:ea typeface="KCCDodamdodam"/>
              </a:rPr>
              <a:t>자연의</a:t>
            </a:r>
            <a:r>
              <a:rPr lang="en-US" sz="7300" b="0" i="0" u="none" strike="noStrike" dirty="0">
                <a:solidFill>
                  <a:srgbClr val="000000"/>
                </a:solidFill>
                <a:highlight>
                  <a:srgbClr val="FDCF00"/>
                </a:highlight>
                <a:latin typeface="KCCDodamdodam"/>
              </a:rPr>
              <a:t> </a:t>
            </a:r>
            <a:r>
              <a:rPr lang="ko-KR" sz="7300" b="0" i="0" u="none" strike="noStrike" dirty="0">
                <a:solidFill>
                  <a:srgbClr val="000000"/>
                </a:solidFill>
                <a:highlight>
                  <a:srgbClr val="FDCF00"/>
                </a:highlight>
                <a:ea typeface="KCCDodamdodam"/>
              </a:rPr>
              <a:t>농부</a:t>
            </a: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’</a:t>
            </a:r>
            <a:r>
              <a:rPr lang="ko-KR" sz="7300" b="0" i="0" u="none" strike="noStrike" dirty="0">
                <a:solidFill>
                  <a:srgbClr val="000000"/>
                </a:solidFill>
                <a:ea typeface="KCCDodamdodam"/>
              </a:rPr>
              <a:t>로</a:t>
            </a: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300" b="0" i="0" u="none" strike="noStrike" dirty="0">
                <a:solidFill>
                  <a:srgbClr val="000000"/>
                </a:solidFill>
                <a:ea typeface="KCCDodamdodam"/>
              </a:rPr>
              <a:t>불리며</a:t>
            </a: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300" b="0" i="0" u="none" strike="noStrike" dirty="0">
                <a:solidFill>
                  <a:srgbClr val="000000"/>
                </a:solidFill>
                <a:ea typeface="KCCDodamdodam"/>
              </a:rPr>
              <a:t>흙의</a:t>
            </a: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300" b="0" i="0" u="none" strike="noStrike" dirty="0">
                <a:solidFill>
                  <a:srgbClr val="000000"/>
                </a:solidFill>
                <a:ea typeface="KCCDodamdodam"/>
              </a:rPr>
              <a:t>건강을</a:t>
            </a: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300" b="0" i="0" u="none" strike="noStrike" dirty="0">
                <a:solidFill>
                  <a:srgbClr val="000000"/>
                </a:solidFill>
                <a:ea typeface="KCCDodamdodam"/>
              </a:rPr>
              <a:t>유지하고</a:t>
            </a:r>
          </a:p>
          <a:p>
            <a:pPr lvl="0" algn="l">
              <a:lnSpc>
                <a:spcPct val="99600"/>
              </a:lnSpc>
            </a:pP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     </a:t>
            </a:r>
            <a:r>
              <a:rPr lang="ko-KR" sz="7300" b="0" i="0" u="none" strike="noStrike" dirty="0">
                <a:solidFill>
                  <a:srgbClr val="000000"/>
                </a:solidFill>
                <a:ea typeface="KCCDodamdodam"/>
              </a:rPr>
              <a:t>비옥하게</a:t>
            </a: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300" b="0" i="0" u="none" strike="noStrike" dirty="0">
                <a:solidFill>
                  <a:srgbClr val="000000"/>
                </a:solidFill>
                <a:ea typeface="KCCDodamdodam"/>
              </a:rPr>
              <a:t>만드는</a:t>
            </a: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300" b="0" i="0" u="none" strike="noStrike" dirty="0">
                <a:solidFill>
                  <a:srgbClr val="000000"/>
                </a:solidFill>
                <a:ea typeface="KCCDodamdodam"/>
              </a:rPr>
              <a:t>데</a:t>
            </a: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300" b="0" i="0" u="none" strike="noStrike" dirty="0">
                <a:solidFill>
                  <a:srgbClr val="000000"/>
                </a:solidFill>
                <a:ea typeface="KCCDodamdodam"/>
              </a:rPr>
              <a:t>중요한</a:t>
            </a: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300" b="0" i="0" u="none" strike="noStrike" dirty="0">
                <a:solidFill>
                  <a:srgbClr val="000000"/>
                </a:solidFill>
                <a:ea typeface="KCCDodamdodam"/>
              </a:rPr>
              <a:t>역할을</a:t>
            </a: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300" b="0" i="0" u="none" strike="noStrike" dirty="0">
                <a:solidFill>
                  <a:srgbClr val="000000"/>
                </a:solidFill>
                <a:ea typeface="KCCDodamdodam"/>
              </a:rPr>
              <a:t>하는</a:t>
            </a: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300" b="0" i="0" u="none" strike="noStrike" dirty="0">
                <a:solidFill>
                  <a:srgbClr val="000000"/>
                </a:solidFill>
                <a:ea typeface="KCCDodamdodam"/>
              </a:rPr>
              <a:t>동물이</a:t>
            </a: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300" b="0" i="0" u="none" strike="noStrike" dirty="0">
                <a:solidFill>
                  <a:srgbClr val="000000"/>
                </a:solidFill>
                <a:ea typeface="KCCDodamdodam"/>
              </a:rPr>
              <a:t>있다</a:t>
            </a:r>
            <a:r>
              <a:rPr lang="en-US" sz="7300" b="0" i="0" u="none" strike="noStrike" dirty="0">
                <a:solidFill>
                  <a:srgbClr val="000000"/>
                </a:solidFill>
                <a:latin typeface="KCCDodamdodam"/>
              </a:rPr>
              <a:t>.</a:t>
            </a:r>
          </a:p>
          <a:p>
            <a:pPr lvl="0" algn="l">
              <a:lnSpc>
                <a:spcPct val="99600"/>
              </a:lnSpc>
            </a:pP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     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이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동물은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누구일까요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3225800"/>
            <a:ext cx="4851400" cy="4851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200" y="3225800"/>
            <a:ext cx="4851400" cy="48514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41400" y="673100"/>
            <a:ext cx="17640300" cy="2514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7.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지구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환경오염이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심해진다면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, 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지구는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 </a:t>
            </a:r>
          </a:p>
          <a:p>
            <a:pPr lvl="0" algn="l">
              <a:lnSpc>
                <a:spcPct val="99600"/>
              </a:lnSpc>
            </a:pP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   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뜨거워질까요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?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차가워질까요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30400" y="7810500"/>
            <a:ext cx="5892800" cy="1473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342900" lvl="0" indent="-342900" algn="l">
              <a:lnSpc>
                <a:spcPct val="86320"/>
              </a:lnSpc>
              <a:buAutoNum type="arabicPeriod"/>
            </a:pPr>
            <a:r>
              <a:rPr lang="ko-KR" sz="7600" b="0" i="0" u="none" strike="noStrike" spc="100">
                <a:solidFill>
                  <a:srgbClr val="285EE8"/>
                </a:solidFill>
                <a:ea typeface="KCCDodamdodam"/>
              </a:rPr>
              <a:t>뜨거워진다</a:t>
            </a: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29900" y="7861300"/>
            <a:ext cx="5829300" cy="1358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6320"/>
              </a:lnSpc>
            </a:pP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2. </a:t>
            </a:r>
            <a:r>
              <a:rPr lang="ko-KR" sz="7600" b="0" i="0" u="none" strike="noStrike" spc="100">
                <a:solidFill>
                  <a:srgbClr val="285EE8"/>
                </a:solidFill>
                <a:ea typeface="KCCDodamdodam"/>
              </a:rPr>
              <a:t>차가워진다</a:t>
            </a:r>
            <a:r>
              <a:rPr lang="en-US" sz="7600" b="0" i="0" u="none" strike="noStrike" spc="100">
                <a:solidFill>
                  <a:srgbClr val="285EE8"/>
                </a:solidFill>
                <a:latin typeface="KCCDodamdodam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3263900"/>
            <a:ext cx="3429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200" y="3136900"/>
            <a:ext cx="2298700" cy="34544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77900" y="635000"/>
            <a:ext cx="17640300" cy="1358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8.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다음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중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'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재활용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마크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'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를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 </a:t>
            </a:r>
            <a:r>
              <a:rPr lang="ko-KR" sz="7600" b="0" i="0" u="none" strike="noStrike" dirty="0">
                <a:solidFill>
                  <a:srgbClr val="000000"/>
                </a:solidFill>
                <a:ea typeface="KCCDodamdodam"/>
              </a:rPr>
              <a:t>고르시오</a:t>
            </a:r>
            <a:r>
              <a:rPr lang="en-US" sz="7600" b="0" i="0" u="none" strike="noStrike" dirty="0">
                <a:solidFill>
                  <a:srgbClr val="000000"/>
                </a:solidFill>
                <a:latin typeface="KCCDodamdodam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60800" y="7200900"/>
            <a:ext cx="2603500" cy="154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6320"/>
              </a:lnSpc>
            </a:pPr>
            <a:r>
              <a:rPr lang="en-US" sz="8700" b="1" i="0" u="none" strike="noStrike" spc="100">
                <a:solidFill>
                  <a:srgbClr val="285EE8"/>
                </a:solidFill>
                <a:highlight>
                  <a:srgbClr val="FFE600"/>
                </a:highlight>
                <a:latin typeface="KCCDodamdodam"/>
              </a:rPr>
              <a:t> 1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93400" y="7200900"/>
            <a:ext cx="2603500" cy="154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6320"/>
              </a:lnSpc>
            </a:pPr>
            <a:r>
              <a:rPr lang="en-US" sz="8700" b="1" i="0" u="none" strike="noStrike" spc="100">
                <a:solidFill>
                  <a:srgbClr val="285EE8"/>
                </a:solidFill>
                <a:highlight>
                  <a:srgbClr val="FFE600"/>
                </a:highlight>
                <a:latin typeface="KCCDodamdodam"/>
              </a:rPr>
              <a:t> 2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199</Words>
  <Application>Microsoft Office PowerPoint</Application>
  <PresentationFormat>사용자 지정</PresentationFormat>
  <Paragraphs>32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Calibri</vt:lpstr>
      <vt:lpstr>KCCDodamdodam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진우 현</cp:lastModifiedBy>
  <cp:revision>2</cp:revision>
  <dcterms:created xsi:type="dcterms:W3CDTF">2006-08-16T00:00:00Z</dcterms:created>
  <dcterms:modified xsi:type="dcterms:W3CDTF">2024-11-06T03:40:23Z</dcterms:modified>
</cp:coreProperties>
</file>